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6" r:id="rId6"/>
    <p:sldId id="267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Bricolage Grotesque Semi Bold" panose="020B0600000101010101" charset="0"/>
      <p:regular r:id="rId12"/>
    </p:embeddedFont>
    <p:embeddedFont>
      <p:font typeface="HY견고딕" panose="02030600000101010101" pitchFamily="18" charset="-127"/>
      <p:regular r:id="rId13"/>
    </p:embeddedFont>
    <p:embeddedFont>
      <p:font typeface="HY헤드라인M" panose="02030600000101010101" pitchFamily="18" charset="-127"/>
      <p:regular r:id="rId14"/>
    </p:embeddedFont>
    <p:embeddedFont>
      <p:font typeface="Inter" panose="020B0600000101010101" charset="0"/>
      <p:regular r:id="rId15"/>
    </p:embeddedFont>
    <p:embeddedFont>
      <p:font typeface="나눔고딕" panose="020D0604000000000000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5" d="100"/>
          <a:sy n="75" d="100"/>
        </p:scale>
        <p:origin x="66" y="1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5772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EB2FDE-2630-515C-3CFC-052D7AE0A7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EC5B6F-ED3A-98A2-FB25-497B08D777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EBB764-EB17-540F-01A7-F402EBAFF1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897B1F-C7AA-0086-F085-55C8DC2621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1028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9597F5-92F0-808D-7879-5F47F078A3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A3858A-6E1A-8810-4BF3-0365CD8E21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9549D5-E098-FACD-F8DB-F3ED916219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1F6FCC-CAA1-731B-7E68-3D7A2D99107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9176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4520" y="2762084"/>
            <a:ext cx="8334307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StockLens: AI 기업/제품 분석기</a:t>
            </a:r>
            <a:endParaRPr lang="en-US" sz="445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" name="Text 1"/>
          <p:cNvSpPr/>
          <p:nvPr/>
        </p:nvSpPr>
        <p:spPr>
          <a:xfrm>
            <a:off x="3624453" y="4913906"/>
            <a:ext cx="3364744" cy="5480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발표자: </a:t>
            </a:r>
            <a:r>
              <a:rPr lang="ko-KR" altLang="en-US" sz="24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김태원</a:t>
            </a:r>
            <a:endParaRPr lang="en-US" sz="2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Text 2"/>
          <p:cNvSpPr/>
          <p:nvPr/>
        </p:nvSpPr>
        <p:spPr>
          <a:xfrm>
            <a:off x="3624453" y="5531959"/>
            <a:ext cx="3364744" cy="5480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날짜: 2025년 8월 8일</a:t>
            </a:r>
            <a:endParaRPr lang="en-US" sz="2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54505"/>
            <a:ext cx="96289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일상 속 투자 기회, 어떻게 잡을 수 있을까?</a:t>
            </a:r>
            <a:endParaRPr lang="en-US" sz="445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3597354"/>
            <a:ext cx="4196358" cy="226814"/>
          </a:xfrm>
          <a:prstGeom prst="roundRect">
            <a:avLst>
              <a:gd name="adj" fmla="val 42003"/>
            </a:avLst>
          </a:prstGeom>
          <a:solidFill>
            <a:schemeClr val="accent2"/>
          </a:solidFill>
          <a:ln w="7620">
            <a:solidFill>
              <a:srgbClr val="F8ECD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0604" y="40509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Bricolage Grotesque Semi Bold" pitchFamily="34" charset="-120"/>
              </a:rPr>
              <a:t>현상 발견</a:t>
            </a:r>
            <a:endParaRPr lang="en-US" sz="2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Text 3"/>
          <p:cNvSpPr/>
          <p:nvPr/>
        </p:nvSpPr>
        <p:spPr>
          <a:xfrm>
            <a:off x="1020604" y="4541401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손 세정제 '아이깨끗해'의 품귀 현상을 보며, 관련 기업에 투자하고 싶다는 생각이 듭니다.</a:t>
            </a:r>
            <a:endParaRPr lang="en-US" sz="17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Shape 4"/>
          <p:cNvSpPr/>
          <p:nvPr/>
        </p:nvSpPr>
        <p:spPr>
          <a:xfrm>
            <a:off x="5216962" y="3257074"/>
            <a:ext cx="4196358" cy="226814"/>
          </a:xfrm>
          <a:prstGeom prst="roundRect">
            <a:avLst>
              <a:gd name="adj" fmla="val 42003"/>
            </a:avLst>
          </a:prstGeom>
          <a:solidFill>
            <a:schemeClr val="accent2"/>
          </a:solidFill>
          <a:ln w="7620">
            <a:solidFill>
              <a:srgbClr val="F8ECD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43776" y="37107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Bricolage Grotesque Semi Bold" pitchFamily="34" charset="-120"/>
              </a:rPr>
              <a:t>정보의 단절</a:t>
            </a:r>
            <a:endParaRPr lang="en-US" sz="2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Text 6"/>
          <p:cNvSpPr/>
          <p:nvPr/>
        </p:nvSpPr>
        <p:spPr>
          <a:xfrm>
            <a:off x="5443776" y="4201120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'아이깨끗해'를 만드는 회사가 어디인지, 상장된 기업인지 즉시 알기 어렵습니다.</a:t>
            </a:r>
            <a:endParaRPr lang="en-US" sz="17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Shape 7"/>
          <p:cNvSpPr/>
          <p:nvPr/>
        </p:nvSpPr>
        <p:spPr>
          <a:xfrm>
            <a:off x="9640133" y="2916912"/>
            <a:ext cx="4196358" cy="226814"/>
          </a:xfrm>
          <a:prstGeom prst="roundRect">
            <a:avLst>
              <a:gd name="adj" fmla="val 42003"/>
            </a:avLst>
          </a:prstGeom>
          <a:solidFill>
            <a:schemeClr val="accent2"/>
          </a:solidFill>
          <a:ln w="7620">
            <a:solidFill>
              <a:srgbClr val="F8ECD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66948" y="33705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Bricolage Grotesque Semi Bold" pitchFamily="34" charset="-120"/>
              </a:rPr>
              <a:t>기회 상실</a:t>
            </a:r>
            <a:endParaRPr lang="en-US" sz="2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Text 9"/>
          <p:cNvSpPr/>
          <p:nvPr/>
        </p:nvSpPr>
        <p:spPr>
          <a:xfrm>
            <a:off x="9866948" y="3860959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'CJ LION'이 일본 'LION'의 자회사이며 실제 상장된 모회사는 따로 있다는 사실까지 파악하기엔 너무 복잡합니다. 결국 투자를 포기하게 됩니다.</a:t>
            </a:r>
            <a:endParaRPr lang="en-US" sz="17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93790" y="6936382"/>
            <a:ext cx="13042821" cy="809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240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이처럼, 우리는 일상 속에서 발견한 투자 기회를 </a:t>
            </a:r>
            <a:r>
              <a:rPr lang="en-US" sz="24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정보의 단절</a:t>
            </a:r>
            <a:r>
              <a:rPr lang="en-US" sz="240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때문에 놓치고 </a:t>
            </a:r>
            <a:r>
              <a:rPr lang="en-US" sz="2400" dirty="0" err="1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있습니다</a:t>
            </a:r>
            <a:r>
              <a:rPr lang="en-US" sz="240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3CDB140-CBA7-74C1-2DDD-C290DCCAE9CD}"/>
              </a:ext>
            </a:extLst>
          </p:cNvPr>
          <p:cNvSpPr/>
          <p:nvPr/>
        </p:nvSpPr>
        <p:spPr>
          <a:xfrm>
            <a:off x="793790" y="3937000"/>
            <a:ext cx="4196358" cy="2641678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12F7D9A-9A72-50C5-D81F-C7B73FD68B30}"/>
              </a:ext>
            </a:extLst>
          </p:cNvPr>
          <p:cNvSpPr/>
          <p:nvPr/>
        </p:nvSpPr>
        <p:spPr>
          <a:xfrm>
            <a:off x="5216962" y="3616482"/>
            <a:ext cx="4196358" cy="2962196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718B08A-E67A-2B9F-C62C-4742C75DFD95}"/>
              </a:ext>
            </a:extLst>
          </p:cNvPr>
          <p:cNvSpPr/>
          <p:nvPr/>
        </p:nvSpPr>
        <p:spPr>
          <a:xfrm>
            <a:off x="9640134" y="3295964"/>
            <a:ext cx="4196358" cy="328271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8764786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StockLens: 이미지를 투자의 시작점으로</a:t>
            </a:r>
            <a:endParaRPr lang="en-US" sz="405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10669" y="1706047"/>
            <a:ext cx="6342102" cy="1180276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lIns="0" tIns="0" rIns="0" bIns="0" rtlCol="0" anchor="ctr" anchorCtr="0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StockLens는 </a:t>
            </a:r>
            <a:r>
              <a:rPr lang="en-US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Google Lens를 벤치마킹</a:t>
            </a:r>
            <a:r>
              <a:rPr 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하여, 정보의 단절을 해결하고자 개발되었습니다.</a:t>
            </a:r>
            <a:endParaRPr 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Text 2"/>
          <p:cNvSpPr/>
          <p:nvPr/>
        </p:nvSpPr>
        <p:spPr>
          <a:xfrm>
            <a:off x="7510669" y="4149136"/>
            <a:ext cx="6342102" cy="153604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lIns="0" tIns="0" rIns="0" bIns="0" rtlCol="0" anchor="ctr" anchorCtr="0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스마트폰으로 </a:t>
            </a:r>
            <a:r>
              <a:rPr lang="en-US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제품 </a:t>
            </a:r>
            <a:r>
              <a:rPr lang="en-US" sz="22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사진을</a:t>
            </a:r>
            <a:r>
              <a:rPr lang="en-US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찍</a:t>
            </a:r>
            <a:r>
              <a:rPr lang="ko-KR" altLang="en-US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거나</a:t>
            </a:r>
            <a:r>
              <a:rPr lang="en-US" altLang="ko-KR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ko-KR" altLang="en-US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이미지를 </a:t>
            </a:r>
            <a:r>
              <a:rPr lang="en-US" altLang="ko-KR" sz="22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Upload</a:t>
            </a:r>
            <a:r>
              <a:rPr lang="en-US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는</a:t>
            </a:r>
            <a:r>
              <a:rPr 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간단한 행동만으로, </a:t>
            </a:r>
            <a:endParaRPr 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Text 3"/>
          <p:cNvSpPr/>
          <p:nvPr/>
        </p:nvSpPr>
        <p:spPr>
          <a:xfrm>
            <a:off x="7510669" y="6742706"/>
            <a:ext cx="6342102" cy="135187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lIns="0" tIns="0" rIns="0" bIns="0" rtlCol="0" anchor="ctr" anchorCtr="0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복잡한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기업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구조를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파고들어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2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실제</a:t>
            </a:r>
            <a:r>
              <a:rPr lang="en-US" altLang="ko-KR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2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상장된</a:t>
            </a:r>
            <a:r>
              <a:rPr lang="en-US" altLang="ko-KR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2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모회사</a:t>
            </a:r>
            <a:r>
              <a:rPr lang="en-US" altLang="ko-KR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2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정보와</a:t>
            </a:r>
            <a:r>
              <a:rPr lang="en-US" altLang="ko-KR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2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주가</a:t>
            </a:r>
            <a:r>
              <a:rPr lang="en-US" altLang="ko-KR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2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차트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까지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한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번에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제공합니다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.</a:t>
            </a:r>
            <a:endParaRPr 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75B8C867-5782-3EAC-EE2E-9DA0A16B8339}"/>
              </a:ext>
            </a:extLst>
          </p:cNvPr>
          <p:cNvSpPr/>
          <p:nvPr/>
        </p:nvSpPr>
        <p:spPr>
          <a:xfrm>
            <a:off x="10359692" y="3172569"/>
            <a:ext cx="644056" cy="77127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C46AFE3C-AF8E-1F73-9BE6-1CD34946D3C3}"/>
              </a:ext>
            </a:extLst>
          </p:cNvPr>
          <p:cNvSpPr/>
          <p:nvPr/>
        </p:nvSpPr>
        <p:spPr>
          <a:xfrm>
            <a:off x="10359692" y="5870223"/>
            <a:ext cx="644056" cy="77127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3414" y="566380"/>
            <a:ext cx="7830627" cy="583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 err="1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아키텍처</a:t>
            </a:r>
            <a:r>
              <a:rPr lang="en-US" sz="36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 V1 – Search Engine</a:t>
            </a:r>
            <a:r>
              <a:rPr lang="ko-KR" altLang="en-US" sz="36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사용</a:t>
            </a:r>
            <a:endParaRPr lang="en-US" sz="365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Text 4"/>
          <p:cNvSpPr/>
          <p:nvPr/>
        </p:nvSpPr>
        <p:spPr>
          <a:xfrm>
            <a:off x="1949500" y="5676265"/>
            <a:ext cx="2989691" cy="1363527"/>
          </a:xfrm>
          <a:prstGeom prst="rect">
            <a:avLst/>
          </a:prstGeom>
          <a:noFill/>
          <a:ln/>
        </p:spPr>
        <p:txBody>
          <a:bodyPr wrap="square" lIns="72000" tIns="72000" rIns="72000" bIns="72000" rtlCol="0" anchor="t" anchorCtr="0"/>
          <a:lstStyle/>
          <a:p>
            <a:pPr marL="285750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이미지에서 제품명</a:t>
            </a:r>
            <a:r>
              <a:rPr lang="en-US" altLang="ko-KR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키워드 등을 인식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22565412-1F31-CC33-2E17-D9D0E1AF8659}"/>
              </a:ext>
            </a:extLst>
          </p:cNvPr>
          <p:cNvSpPr/>
          <p:nvPr/>
        </p:nvSpPr>
        <p:spPr>
          <a:xfrm>
            <a:off x="1949500" y="2071776"/>
            <a:ext cx="2989691" cy="3379304"/>
          </a:xfrm>
          <a:prstGeom prst="roundRect">
            <a:avLst>
              <a:gd name="adj" fmla="val 895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Google Vision API</a:t>
            </a:r>
            <a:endParaRPr lang="ko-KR" altLang="en-US" sz="24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5A49CC6B-68A3-E817-49DB-A68BEBB79AA2}"/>
              </a:ext>
            </a:extLst>
          </p:cNvPr>
          <p:cNvSpPr/>
          <p:nvPr/>
        </p:nvSpPr>
        <p:spPr>
          <a:xfrm>
            <a:off x="6042991" y="2071776"/>
            <a:ext cx="2989691" cy="3379304"/>
          </a:xfrm>
          <a:prstGeom prst="roundRect">
            <a:avLst>
              <a:gd name="adj" fmla="val 895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Google Custom Search API</a:t>
            </a:r>
            <a:endParaRPr lang="ko-KR" altLang="en-US" sz="24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74A482F-8AD9-C5D3-9139-57EEA6017136}"/>
              </a:ext>
            </a:extLst>
          </p:cNvPr>
          <p:cNvSpPr/>
          <p:nvPr/>
        </p:nvSpPr>
        <p:spPr>
          <a:xfrm>
            <a:off x="10136482" y="2071776"/>
            <a:ext cx="2989691" cy="3379304"/>
          </a:xfrm>
          <a:prstGeom prst="roundRect">
            <a:avLst>
              <a:gd name="adj" fmla="val 895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err="1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FinanceDataReader</a:t>
            </a:r>
            <a:r>
              <a:rPr lang="en-US" altLang="ko-KR" sz="24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API</a:t>
            </a:r>
            <a:endParaRPr lang="ko-KR" altLang="en-US" sz="24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A9AAEBC9-57E2-7E61-298B-FF7CE07DBE9E}"/>
              </a:ext>
            </a:extLst>
          </p:cNvPr>
          <p:cNvSpPr/>
          <p:nvPr/>
        </p:nvSpPr>
        <p:spPr>
          <a:xfrm>
            <a:off x="5289237" y="3331597"/>
            <a:ext cx="596348" cy="73152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12A31979-8297-2094-5009-48588BCFDD88}"/>
              </a:ext>
            </a:extLst>
          </p:cNvPr>
          <p:cNvSpPr/>
          <p:nvPr/>
        </p:nvSpPr>
        <p:spPr>
          <a:xfrm>
            <a:off x="9540134" y="3483997"/>
            <a:ext cx="596348" cy="73152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2132A5BF-C19E-0DAC-D159-DE3B95784F6D}"/>
              </a:ext>
            </a:extLst>
          </p:cNvPr>
          <p:cNvSpPr/>
          <p:nvPr/>
        </p:nvSpPr>
        <p:spPr>
          <a:xfrm>
            <a:off x="5885585" y="5676266"/>
            <a:ext cx="3258415" cy="1135500"/>
          </a:xfrm>
          <a:prstGeom prst="rect">
            <a:avLst/>
          </a:prstGeom>
          <a:noFill/>
          <a:ln/>
        </p:spPr>
        <p:txBody>
          <a:bodyPr wrap="square" lIns="72000" tIns="72000" rIns="72000" bIns="72000" rtlCol="0" anchor="t" anchorCtr="0"/>
          <a:lstStyle/>
          <a:p>
            <a:pPr marL="285750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제품명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키워드 등 </a:t>
            </a:r>
            <a:r>
              <a:rPr lang="en-US" altLang="ko-KR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text</a:t>
            </a:r>
            <a:r>
              <a:rPr lang="ko-KR" altLang="en-US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정보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입력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제조사 및 제조국가를 탐색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52D07122-9859-3F6B-38B3-7AAA1D8ED812}"/>
              </a:ext>
            </a:extLst>
          </p:cNvPr>
          <p:cNvSpPr/>
          <p:nvPr/>
        </p:nvSpPr>
        <p:spPr>
          <a:xfrm>
            <a:off x="10136481" y="5676265"/>
            <a:ext cx="2989691" cy="1363527"/>
          </a:xfrm>
          <a:prstGeom prst="rect">
            <a:avLst/>
          </a:prstGeom>
          <a:noFill/>
          <a:ln/>
        </p:spPr>
        <p:txBody>
          <a:bodyPr wrap="square" lIns="72000" tIns="72000" rIns="72000" bIns="72000" rtlCol="0" anchor="t" anchorCtr="0"/>
          <a:lstStyle/>
          <a:p>
            <a:pPr marL="285750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제조국가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제조사에 맞는 주식의 종목코드를 탐색하여 시세조회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" name="Shape 6">
            <a:extLst>
              <a:ext uri="{FF2B5EF4-FFF2-40B4-BE49-F238E27FC236}">
                <a16:creationId xmlns:a16="http://schemas.microsoft.com/office/drawing/2014/main" id="{4997A24B-A1D9-7413-D9CB-8CA800DA9969}"/>
              </a:ext>
            </a:extLst>
          </p:cNvPr>
          <p:cNvSpPr/>
          <p:nvPr/>
        </p:nvSpPr>
        <p:spPr>
          <a:xfrm>
            <a:off x="679490" y="6968014"/>
            <a:ext cx="13271421" cy="1135499"/>
          </a:xfrm>
          <a:prstGeom prst="roundRect">
            <a:avLst>
              <a:gd name="adj" fmla="val 7181"/>
            </a:avLst>
          </a:prstGeom>
          <a:solidFill>
            <a:srgbClr val="FFB3B4"/>
          </a:solidFill>
          <a:ln/>
        </p:spPr>
      </p:sp>
      <p:pic>
        <p:nvPicPr>
          <p:cNvPr id="21" name="Image 5" descr="preencoded.png">
            <a:extLst>
              <a:ext uri="{FF2B5EF4-FFF2-40B4-BE49-F238E27FC236}">
                <a16:creationId xmlns:a16="http://schemas.microsoft.com/office/drawing/2014/main" id="{2D970CF1-AA5A-167C-940D-E1369F6EF8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210" y="7438727"/>
            <a:ext cx="242649" cy="194072"/>
          </a:xfrm>
          <a:prstGeom prst="rect">
            <a:avLst/>
          </a:prstGeom>
        </p:spPr>
      </p:pic>
      <p:sp>
        <p:nvSpPr>
          <p:cNvPr id="22" name="Text 7">
            <a:extLst>
              <a:ext uri="{FF2B5EF4-FFF2-40B4-BE49-F238E27FC236}">
                <a16:creationId xmlns:a16="http://schemas.microsoft.com/office/drawing/2014/main" id="{00972E84-CA0F-D3B4-4D3D-AA62DCF9A6B1}"/>
              </a:ext>
            </a:extLst>
          </p:cNvPr>
          <p:cNvSpPr/>
          <p:nvPr/>
        </p:nvSpPr>
        <p:spPr>
          <a:xfrm>
            <a:off x="1504355" y="7274824"/>
            <a:ext cx="12446556" cy="6003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2000" b="1" dirty="0"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문제점:</a:t>
            </a:r>
            <a:r>
              <a:rPr lang="en-US" sz="2000" dirty="0"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Search Engine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의 검색만으로는 제조국가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, 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제조사를 정확히 탐색하는 것이 어려움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 algn="l">
              <a:lnSpc>
                <a:spcPct val="150000"/>
              </a:lnSpc>
              <a:buNone/>
            </a:pPr>
            <a:endParaRPr 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6F9C25-ED8C-08E7-3633-606279E37C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89A9FCE-1000-28BC-3203-850FA64A9D14}"/>
              </a:ext>
            </a:extLst>
          </p:cNvPr>
          <p:cNvSpPr/>
          <p:nvPr/>
        </p:nvSpPr>
        <p:spPr>
          <a:xfrm>
            <a:off x="653415" y="566380"/>
            <a:ext cx="8752978" cy="583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 err="1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아키텍처</a:t>
            </a:r>
            <a:r>
              <a:rPr lang="en-US" sz="36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 V2 – Gemini</a:t>
            </a:r>
            <a:r>
              <a:rPr lang="ko-KR" altLang="en-US" sz="36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로 제조사 정보 추출</a:t>
            </a:r>
            <a:endParaRPr lang="en-US" sz="365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Text 4">
            <a:extLst>
              <a:ext uri="{FF2B5EF4-FFF2-40B4-BE49-F238E27FC236}">
                <a16:creationId xmlns:a16="http://schemas.microsoft.com/office/drawing/2014/main" id="{E1513505-102E-4579-BD53-2DE878CF4480}"/>
              </a:ext>
            </a:extLst>
          </p:cNvPr>
          <p:cNvSpPr/>
          <p:nvPr/>
        </p:nvSpPr>
        <p:spPr>
          <a:xfrm>
            <a:off x="1949500" y="5595569"/>
            <a:ext cx="2989691" cy="1363527"/>
          </a:xfrm>
          <a:prstGeom prst="rect">
            <a:avLst/>
          </a:prstGeom>
          <a:noFill/>
          <a:ln/>
        </p:spPr>
        <p:txBody>
          <a:bodyPr wrap="square" lIns="72000" tIns="72000" rIns="72000" bIns="72000" rtlCol="0" anchor="t" anchorCtr="0"/>
          <a:lstStyle/>
          <a:p>
            <a:pPr marL="285750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이미지에서 제품명</a:t>
            </a:r>
            <a:r>
              <a:rPr lang="en-US" altLang="ko-KR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키워드 등을 인식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78DB09C9-7198-95E4-C78D-E3ED035F7B14}"/>
              </a:ext>
            </a:extLst>
          </p:cNvPr>
          <p:cNvSpPr/>
          <p:nvPr/>
        </p:nvSpPr>
        <p:spPr>
          <a:xfrm>
            <a:off x="1949500" y="2071776"/>
            <a:ext cx="2989691" cy="3379304"/>
          </a:xfrm>
          <a:prstGeom prst="roundRect">
            <a:avLst>
              <a:gd name="adj" fmla="val 895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Google Vision API</a:t>
            </a:r>
            <a:endParaRPr lang="ko-KR" altLang="en-US" sz="24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76442CCD-8119-39D4-36AA-C35FD8AFF2C7}"/>
              </a:ext>
            </a:extLst>
          </p:cNvPr>
          <p:cNvSpPr/>
          <p:nvPr/>
        </p:nvSpPr>
        <p:spPr>
          <a:xfrm>
            <a:off x="6042991" y="2071776"/>
            <a:ext cx="2989691" cy="3379304"/>
          </a:xfrm>
          <a:prstGeom prst="roundRect">
            <a:avLst>
              <a:gd name="adj" fmla="val 895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Gemini API</a:t>
            </a:r>
            <a:endParaRPr lang="ko-KR" altLang="en-US" sz="24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943BB7CC-AB7F-E6BF-C4D5-22CCF474FFA2}"/>
              </a:ext>
            </a:extLst>
          </p:cNvPr>
          <p:cNvSpPr/>
          <p:nvPr/>
        </p:nvSpPr>
        <p:spPr>
          <a:xfrm>
            <a:off x="10136482" y="2071776"/>
            <a:ext cx="2989691" cy="3379304"/>
          </a:xfrm>
          <a:prstGeom prst="roundRect">
            <a:avLst>
              <a:gd name="adj" fmla="val 895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err="1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FinanceDataReader</a:t>
            </a:r>
            <a:r>
              <a:rPr lang="en-US" altLang="ko-KR" sz="24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API</a:t>
            </a:r>
            <a:endParaRPr lang="ko-KR" altLang="en-US" sz="24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2E5EB2C9-C951-14B6-2FA8-1C9AA7CD0930}"/>
              </a:ext>
            </a:extLst>
          </p:cNvPr>
          <p:cNvSpPr/>
          <p:nvPr/>
        </p:nvSpPr>
        <p:spPr>
          <a:xfrm>
            <a:off x="5289237" y="3331597"/>
            <a:ext cx="596348" cy="73152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735A755F-5B51-39FB-D9C5-3883F983C743}"/>
              </a:ext>
            </a:extLst>
          </p:cNvPr>
          <p:cNvSpPr/>
          <p:nvPr/>
        </p:nvSpPr>
        <p:spPr>
          <a:xfrm>
            <a:off x="9540134" y="3483997"/>
            <a:ext cx="596348" cy="73152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6E1CF0DC-96AC-B782-8FB9-A003D9F42EA0}"/>
              </a:ext>
            </a:extLst>
          </p:cNvPr>
          <p:cNvSpPr/>
          <p:nvPr/>
        </p:nvSpPr>
        <p:spPr>
          <a:xfrm>
            <a:off x="5787989" y="5527783"/>
            <a:ext cx="3502933" cy="1363527"/>
          </a:xfrm>
          <a:prstGeom prst="rect">
            <a:avLst/>
          </a:prstGeom>
          <a:noFill/>
          <a:ln/>
        </p:spPr>
        <p:txBody>
          <a:bodyPr wrap="square" lIns="72000" tIns="72000" rIns="72000" bIns="72000" rtlCol="0" anchor="t" anchorCtr="0"/>
          <a:lstStyle/>
          <a:p>
            <a:pPr marL="285750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Image</a:t>
            </a:r>
            <a:r>
              <a:rPr lang="ko-KR" altLang="en-US" sz="2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정보 및 추출한 키워드</a:t>
            </a:r>
            <a:r>
              <a:rPr lang="en-US" altLang="ko-KR" sz="2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제품명</a:t>
            </a:r>
            <a:r>
              <a:rPr lang="en-US" altLang="ko-KR" sz="2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등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을 모두 입력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제조사 및 제조국가를 탐색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CF32DC62-15C6-99A2-FC8B-B40E4860BF23}"/>
              </a:ext>
            </a:extLst>
          </p:cNvPr>
          <p:cNvSpPr/>
          <p:nvPr/>
        </p:nvSpPr>
        <p:spPr>
          <a:xfrm>
            <a:off x="10136481" y="5595569"/>
            <a:ext cx="2989691" cy="1363527"/>
          </a:xfrm>
          <a:prstGeom prst="rect">
            <a:avLst/>
          </a:prstGeom>
          <a:noFill/>
          <a:ln/>
        </p:spPr>
        <p:txBody>
          <a:bodyPr wrap="square" lIns="72000" tIns="72000" rIns="72000" bIns="72000" rtlCol="0" anchor="t" anchorCtr="0"/>
          <a:lstStyle/>
          <a:p>
            <a:pPr marL="285750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제조국가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제조사에 맞는 주식의 종목코드를 탐색하여 시세조회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" name="Shape 6">
            <a:extLst>
              <a:ext uri="{FF2B5EF4-FFF2-40B4-BE49-F238E27FC236}">
                <a16:creationId xmlns:a16="http://schemas.microsoft.com/office/drawing/2014/main" id="{4E5BDA3E-D18C-66AE-E458-FDF6E12A4375}"/>
              </a:ext>
            </a:extLst>
          </p:cNvPr>
          <p:cNvSpPr/>
          <p:nvPr/>
        </p:nvSpPr>
        <p:spPr>
          <a:xfrm>
            <a:off x="679490" y="6968014"/>
            <a:ext cx="13271421" cy="1135499"/>
          </a:xfrm>
          <a:prstGeom prst="roundRect">
            <a:avLst>
              <a:gd name="adj" fmla="val 7181"/>
            </a:avLst>
          </a:prstGeom>
          <a:solidFill>
            <a:srgbClr val="FFB3B4"/>
          </a:solidFill>
          <a:ln/>
        </p:spPr>
      </p:sp>
      <p:pic>
        <p:nvPicPr>
          <p:cNvPr id="21" name="Image 5" descr="preencoded.png">
            <a:extLst>
              <a:ext uri="{FF2B5EF4-FFF2-40B4-BE49-F238E27FC236}">
                <a16:creationId xmlns:a16="http://schemas.microsoft.com/office/drawing/2014/main" id="{CC90482F-340E-DDFE-BB39-654D4E0081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600" y="7289266"/>
            <a:ext cx="242649" cy="194072"/>
          </a:xfrm>
          <a:prstGeom prst="rect">
            <a:avLst/>
          </a:prstGeom>
        </p:spPr>
      </p:pic>
      <p:sp>
        <p:nvSpPr>
          <p:cNvPr id="22" name="Text 7">
            <a:extLst>
              <a:ext uri="{FF2B5EF4-FFF2-40B4-BE49-F238E27FC236}">
                <a16:creationId xmlns:a16="http://schemas.microsoft.com/office/drawing/2014/main" id="{1F71B32B-49E6-CF89-E707-0F49AD3BD696}"/>
              </a:ext>
            </a:extLst>
          </p:cNvPr>
          <p:cNvSpPr/>
          <p:nvPr/>
        </p:nvSpPr>
        <p:spPr>
          <a:xfrm>
            <a:off x="1504355" y="7086150"/>
            <a:ext cx="12446556" cy="6003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2000" b="1" dirty="0"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문제점:</a:t>
            </a:r>
            <a:r>
              <a:rPr lang="en-US" sz="2000" dirty="0"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AI가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추론한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제조사명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(예: "Samsung")과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FinanceDataReader가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사용하는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공식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상장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명칭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(예: "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삼성전자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")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사이의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언어적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,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형태적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불일치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문제로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Ticker를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정확하게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찾아내지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못했습니다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.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 algn="l">
              <a:lnSpc>
                <a:spcPct val="150000"/>
              </a:lnSpc>
              <a:buNone/>
            </a:pPr>
            <a:endParaRPr 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8132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8173A2-2462-2042-5034-F448467B06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5FB86255-C523-5C04-B9C3-CEB9A163950E}"/>
              </a:ext>
            </a:extLst>
          </p:cNvPr>
          <p:cNvSpPr/>
          <p:nvPr/>
        </p:nvSpPr>
        <p:spPr>
          <a:xfrm>
            <a:off x="653415" y="566380"/>
            <a:ext cx="8752978" cy="583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 err="1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아키텍처</a:t>
            </a:r>
            <a:r>
              <a:rPr lang="en-US" sz="36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 V3 – </a:t>
            </a:r>
            <a:r>
              <a:rPr lang="ko-KR" altLang="en-US" sz="36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이미지 인식</a:t>
            </a:r>
            <a:r>
              <a:rPr lang="en-US" altLang="ko-KR" sz="36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/</a:t>
            </a:r>
            <a:r>
              <a:rPr lang="ko-KR" altLang="en-US" sz="36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시세조회 외 전과정을 </a:t>
            </a:r>
            <a:r>
              <a:rPr lang="en-US" altLang="ko-KR" sz="3650" dirty="0" err="1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gemini</a:t>
            </a:r>
            <a:r>
              <a:rPr lang="ko-KR" altLang="en-US" sz="36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가 시행</a:t>
            </a:r>
            <a:endParaRPr lang="en-US" sz="365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Text 4">
            <a:extLst>
              <a:ext uri="{FF2B5EF4-FFF2-40B4-BE49-F238E27FC236}">
                <a16:creationId xmlns:a16="http://schemas.microsoft.com/office/drawing/2014/main" id="{88E11795-6E57-A679-E247-8B12833BAD97}"/>
              </a:ext>
            </a:extLst>
          </p:cNvPr>
          <p:cNvSpPr/>
          <p:nvPr/>
        </p:nvSpPr>
        <p:spPr>
          <a:xfrm>
            <a:off x="1949500" y="5595569"/>
            <a:ext cx="2989691" cy="1363527"/>
          </a:xfrm>
          <a:prstGeom prst="rect">
            <a:avLst/>
          </a:prstGeom>
          <a:noFill/>
          <a:ln/>
        </p:spPr>
        <p:txBody>
          <a:bodyPr wrap="square" lIns="72000" tIns="72000" rIns="72000" bIns="72000" rtlCol="0" anchor="t" anchorCtr="0"/>
          <a:lstStyle/>
          <a:p>
            <a:pPr marL="285750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이미지에서 제품명</a:t>
            </a:r>
            <a:r>
              <a:rPr lang="en-US" altLang="ko-KR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키워드 등을 인식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0663DC1-ABE4-2CF1-1185-DB9EF15A4198}"/>
              </a:ext>
            </a:extLst>
          </p:cNvPr>
          <p:cNvSpPr/>
          <p:nvPr/>
        </p:nvSpPr>
        <p:spPr>
          <a:xfrm>
            <a:off x="1949500" y="2071776"/>
            <a:ext cx="2989691" cy="3379304"/>
          </a:xfrm>
          <a:prstGeom prst="roundRect">
            <a:avLst>
              <a:gd name="adj" fmla="val 895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Google Vision API</a:t>
            </a:r>
            <a:endParaRPr lang="ko-KR" altLang="en-US" sz="24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56588BAA-F8EE-27B9-D226-61495D662A81}"/>
              </a:ext>
            </a:extLst>
          </p:cNvPr>
          <p:cNvSpPr/>
          <p:nvPr/>
        </p:nvSpPr>
        <p:spPr>
          <a:xfrm>
            <a:off x="6042991" y="2071776"/>
            <a:ext cx="2989691" cy="3379304"/>
          </a:xfrm>
          <a:prstGeom prst="roundRect">
            <a:avLst>
              <a:gd name="adj" fmla="val 895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Gemini API</a:t>
            </a:r>
            <a:endParaRPr lang="ko-KR" altLang="en-US" sz="24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F559E297-9D39-8B60-3113-28C8B085D63F}"/>
              </a:ext>
            </a:extLst>
          </p:cNvPr>
          <p:cNvSpPr/>
          <p:nvPr/>
        </p:nvSpPr>
        <p:spPr>
          <a:xfrm>
            <a:off x="10136482" y="2071776"/>
            <a:ext cx="2989691" cy="3379304"/>
          </a:xfrm>
          <a:prstGeom prst="roundRect">
            <a:avLst>
              <a:gd name="adj" fmla="val 895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err="1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FinanceDataReader</a:t>
            </a:r>
            <a:r>
              <a:rPr lang="en-US" altLang="ko-KR" sz="24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API</a:t>
            </a:r>
            <a:endParaRPr lang="ko-KR" altLang="en-US" sz="24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53486DD2-F681-E4A8-56CC-8391B4EAB3FF}"/>
              </a:ext>
            </a:extLst>
          </p:cNvPr>
          <p:cNvSpPr/>
          <p:nvPr/>
        </p:nvSpPr>
        <p:spPr>
          <a:xfrm>
            <a:off x="5289237" y="3331597"/>
            <a:ext cx="596348" cy="73152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6C1B51FB-2EAA-2DCE-CA2D-22B1ADB9A234}"/>
              </a:ext>
            </a:extLst>
          </p:cNvPr>
          <p:cNvSpPr/>
          <p:nvPr/>
        </p:nvSpPr>
        <p:spPr>
          <a:xfrm>
            <a:off x="9540134" y="3483997"/>
            <a:ext cx="596348" cy="73152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D109CC68-AA26-976A-ED03-7B29E19924CC}"/>
              </a:ext>
            </a:extLst>
          </p:cNvPr>
          <p:cNvSpPr/>
          <p:nvPr/>
        </p:nvSpPr>
        <p:spPr>
          <a:xfrm>
            <a:off x="5589767" y="5595569"/>
            <a:ext cx="3950367" cy="1363527"/>
          </a:xfrm>
          <a:prstGeom prst="rect">
            <a:avLst/>
          </a:prstGeom>
          <a:noFill/>
          <a:ln/>
        </p:spPr>
        <p:txBody>
          <a:bodyPr wrap="square" lIns="72000" tIns="72000" rIns="72000" bIns="72000" rtlCol="0" anchor="t" anchorCtr="0"/>
          <a:lstStyle/>
          <a:p>
            <a:pPr marL="285750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Image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정보 및 추출한 키워드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제품명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등을 모두 입력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종목코드를 포함한 필요한 모든 정보 반환</a:t>
            </a:r>
            <a:endParaRPr lang="en-US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A11E5C29-A87F-3BF2-4048-0B029FF3DD0E}"/>
              </a:ext>
            </a:extLst>
          </p:cNvPr>
          <p:cNvSpPr/>
          <p:nvPr/>
        </p:nvSpPr>
        <p:spPr>
          <a:xfrm>
            <a:off x="10136481" y="5595569"/>
            <a:ext cx="2989691" cy="1363527"/>
          </a:xfrm>
          <a:prstGeom prst="rect">
            <a:avLst/>
          </a:prstGeom>
          <a:noFill/>
          <a:ln/>
        </p:spPr>
        <p:txBody>
          <a:bodyPr wrap="square" lIns="72000" tIns="72000" rIns="72000" bIns="72000" rtlCol="0" anchor="t" anchorCtr="0"/>
          <a:lstStyle/>
          <a:p>
            <a:pPr marL="285750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전달받은 종목코드를 이용하여 시세만 조회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" name="Shape 6">
            <a:extLst>
              <a:ext uri="{FF2B5EF4-FFF2-40B4-BE49-F238E27FC236}">
                <a16:creationId xmlns:a16="http://schemas.microsoft.com/office/drawing/2014/main" id="{C808128B-F4BB-D73D-CE7F-8571881708E7}"/>
              </a:ext>
            </a:extLst>
          </p:cNvPr>
          <p:cNvSpPr/>
          <p:nvPr/>
        </p:nvSpPr>
        <p:spPr>
          <a:xfrm>
            <a:off x="679490" y="6968014"/>
            <a:ext cx="13271421" cy="1135499"/>
          </a:xfrm>
          <a:prstGeom prst="roundRect">
            <a:avLst>
              <a:gd name="adj" fmla="val 7181"/>
            </a:avLst>
          </a:prstGeom>
          <a:solidFill>
            <a:schemeClr val="accent4">
              <a:lumMod val="40000"/>
              <a:lumOff val="60000"/>
            </a:schemeClr>
          </a:solidFill>
          <a:ln/>
        </p:spPr>
      </p:sp>
      <p:sp>
        <p:nvSpPr>
          <p:cNvPr id="22" name="Text 7">
            <a:extLst>
              <a:ext uri="{FF2B5EF4-FFF2-40B4-BE49-F238E27FC236}">
                <a16:creationId xmlns:a16="http://schemas.microsoft.com/office/drawing/2014/main" id="{CB42757C-6CB8-E193-C206-4C1C17E1E04C}"/>
              </a:ext>
            </a:extLst>
          </p:cNvPr>
          <p:cNvSpPr/>
          <p:nvPr/>
        </p:nvSpPr>
        <p:spPr>
          <a:xfrm>
            <a:off x="1504355" y="7086150"/>
            <a:ext cx="12446556" cy="8651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00"/>
              </a:lnSpc>
            </a:pP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결과</a:t>
            </a:r>
            <a:r>
              <a:rPr lang="en-US" sz="2000" b="1" dirty="0"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:</a:t>
            </a:r>
            <a:r>
              <a:rPr lang="en-US" sz="2000" dirty="0"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AI가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문맥과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시각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정보를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종합적으로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판단하여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정확한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모회사를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찾고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,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해당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회사의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Ticker까지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안정적으로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반환하는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데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성공했습니다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.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310759-C6E3-DC3A-1200-B7B4A1CDBE72}"/>
              </a:ext>
            </a:extLst>
          </p:cNvPr>
          <p:cNvSpPr txBox="1"/>
          <p:nvPr/>
        </p:nvSpPr>
        <p:spPr>
          <a:xfrm>
            <a:off x="907152" y="7166431"/>
            <a:ext cx="50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★</a:t>
            </a:r>
          </a:p>
        </p:txBody>
      </p:sp>
    </p:spTree>
    <p:extLst>
      <p:ext uri="{BB962C8B-B14F-4D97-AF65-F5344CB8AC3E}">
        <p14:creationId xmlns:p14="http://schemas.microsoft.com/office/powerpoint/2010/main" val="4147240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5543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데모 시연</a:t>
            </a:r>
            <a:endParaRPr lang="en-US" sz="445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5603319"/>
            <a:ext cx="130428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실제</a:t>
            </a:r>
            <a:r>
              <a:rPr lang="en-US" sz="22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sz="22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화면을</a:t>
            </a:r>
            <a:r>
              <a:rPr lang="en-US" sz="22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sz="22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통해</a:t>
            </a:r>
            <a:r>
              <a:rPr lang="en-US" sz="22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ko-KR" altLang="en-US" sz="22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이미지를 </a:t>
            </a:r>
            <a:r>
              <a:rPr lang="en-US" altLang="ko-KR" sz="22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Upload</a:t>
            </a:r>
            <a:r>
              <a:rPr lang="ko-KR" altLang="en-US" sz="22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하고 </a:t>
            </a:r>
            <a:r>
              <a:rPr lang="en-US" sz="22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분석</a:t>
            </a:r>
            <a:r>
              <a:rPr lang="en-US" sz="22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결과와 주가 차트가 나오는 과정을 시연합니다.</a:t>
            </a:r>
            <a:endParaRPr lang="en-US" sz="2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8181" y="395099"/>
            <a:ext cx="5909595" cy="523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440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미완성 과제 및 교훈</a:t>
            </a:r>
            <a:endParaRPr lang="en-US" sz="4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" name="Text 2"/>
          <p:cNvSpPr/>
          <p:nvPr/>
        </p:nvSpPr>
        <p:spPr>
          <a:xfrm>
            <a:off x="658179" y="4524785"/>
            <a:ext cx="6524149" cy="23811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spcAft>
                <a:spcPts val="2400"/>
              </a:spcAft>
              <a:buSzPct val="100000"/>
              <a:buChar char="•"/>
            </a:pPr>
            <a:r>
              <a:rPr lang="en-US" sz="2400" b="1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다중 </a:t>
            </a:r>
            <a:r>
              <a:rPr lang="en-US" sz="2400" b="1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객체</a:t>
            </a:r>
            <a:r>
              <a:rPr lang="en-US" sz="2400" b="1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sz="2400" b="1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탐지</a:t>
            </a:r>
            <a:r>
              <a:rPr lang="en-US" sz="2400" b="1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ko-KR" altLang="en-US" sz="2400" b="1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실패</a:t>
            </a:r>
            <a:r>
              <a:rPr lang="en-US" sz="24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</a:p>
          <a:p>
            <a:pPr marL="800100" lvl="1" indent="-342900">
              <a:lnSpc>
                <a:spcPts val="2800"/>
              </a:lnSpc>
              <a:spcAft>
                <a:spcPts val="1200"/>
              </a:spcAft>
              <a:buSzPct val="100000"/>
              <a:buFont typeface="Wingdings" panose="05000000000000000000" pitchFamily="2" charset="2"/>
              <a:buChar char="Ø"/>
            </a:pPr>
            <a:r>
              <a:rPr lang="ko-KR" alt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단일 제품의 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Image</a:t>
            </a:r>
            <a:r>
              <a:rPr lang="ko-KR" alt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 아닌 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Image</a:t>
            </a:r>
            <a:r>
              <a:rPr lang="ko-KR" alt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내의 모든 객체를 탐지하여 분석하는 것을 생각하였으나 이 또한 배포 중 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OpenCV</a:t>
            </a:r>
            <a:r>
              <a:rPr lang="ko-KR" alt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설치문제가 발생하여 시간 내에 완성하지 못해</a:t>
            </a:r>
            <a:r>
              <a:rPr 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최종 버전에서는 </a:t>
            </a:r>
            <a:r>
              <a:rPr lang="en-US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제외했습니다</a:t>
            </a:r>
            <a:r>
              <a:rPr 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sp>
        <p:nvSpPr>
          <p:cNvPr id="5" name="Text 3"/>
          <p:cNvSpPr/>
          <p:nvPr/>
        </p:nvSpPr>
        <p:spPr>
          <a:xfrm>
            <a:off x="658180" y="1323709"/>
            <a:ext cx="6524149" cy="3362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spcAft>
                <a:spcPts val="2400"/>
              </a:spcAft>
              <a:buSzPct val="100000"/>
              <a:buChar char="•"/>
            </a:pPr>
            <a:r>
              <a:rPr lang="en-US" sz="2400" b="1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Cloud Run </a:t>
            </a:r>
            <a:r>
              <a:rPr lang="en-US" sz="2400" b="1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배포</a:t>
            </a:r>
            <a:r>
              <a:rPr lang="ko-KR" altLang="en-US" sz="2400" b="1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실패</a:t>
            </a:r>
            <a:endParaRPr lang="en-US" altLang="ko-KR" sz="2400" b="1" dirty="0">
              <a:solidFill>
                <a:srgbClr val="2C2926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Inter" pitchFamily="34" charset="-120"/>
            </a:endParaRPr>
          </a:p>
          <a:p>
            <a:pPr marL="800100" lvl="1" indent="-342900">
              <a:lnSpc>
                <a:spcPts val="2800"/>
              </a:lnSpc>
              <a:spcAft>
                <a:spcPts val="1200"/>
              </a:spcAft>
              <a:buSzPct val="100000"/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Cloud Run</a:t>
            </a:r>
            <a:r>
              <a:rPr lang="ko-KR" altLang="en-US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배보</a:t>
            </a:r>
            <a:r>
              <a:rPr lang="ko-KR" alt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시 주식시세 조회용 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Library</a:t>
            </a:r>
            <a:r>
              <a:rPr lang="ko-KR" alt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인 </a:t>
            </a:r>
            <a:r>
              <a:rPr lang="en-US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FinanceDataReader</a:t>
            </a:r>
            <a:r>
              <a:rPr lang="ko-KR" alt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에 대해 부가적으로 설치되어야 하는 추가 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library </a:t>
            </a:r>
            <a:r>
              <a:rPr lang="ko-KR" alt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등 여러가지 문제로 </a:t>
            </a:r>
            <a:r>
              <a:rPr lang="en-US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최종적으로</a:t>
            </a:r>
            <a:r>
              <a:rPr 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클라우드 배포에 </a:t>
            </a:r>
            <a:r>
              <a:rPr lang="en-US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실패했습니다</a:t>
            </a:r>
            <a:r>
              <a:rPr 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.</a:t>
            </a:r>
          </a:p>
          <a:p>
            <a:pPr marL="800100" lvl="1" indent="-342900">
              <a:lnSpc>
                <a:spcPts val="2800"/>
              </a:lnSpc>
              <a:spcAft>
                <a:spcPts val="1200"/>
              </a:spcAft>
              <a:buSzPct val="100000"/>
              <a:buFont typeface="Wingdings" panose="05000000000000000000" pitchFamily="2" charset="2"/>
              <a:buChar char="Ø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오픈소스 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Library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이용하여 상용서비스를 구축하는 것이 쉽지 않음을 학습</a:t>
            </a:r>
            <a:endParaRPr 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7250" y="1424583"/>
            <a:ext cx="6524149" cy="6524149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830641" y="7025047"/>
            <a:ext cx="6524149" cy="8833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교훈:</a:t>
            </a:r>
            <a:r>
              <a:rPr 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일반적인 라이브러리를 실제 상용 서비스 환경에 적용하는 것이 결코 쉽지 않으며, 배포 환경에 대한 깊은 이해가 필수적이라는 중요한 교훈을 얻었습니다.</a:t>
            </a:r>
            <a:endParaRPr 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4962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감사합니다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98570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dirty="0">
                <a:solidFill>
                  <a:srgbClr val="2C2926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Bricolage Grotesque Semi Bold" pitchFamily="34" charset="-120"/>
              </a:rPr>
              <a:t>Q&amp;A</a:t>
            </a:r>
            <a:endParaRPr lang="en-US" sz="615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51169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생성 날짜: 2025년 8월 8일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486</Words>
  <Application>Microsoft Office PowerPoint</Application>
  <PresentationFormat>사용자 지정</PresentationFormat>
  <Paragraphs>61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Inter</vt:lpstr>
      <vt:lpstr>Bricolage Grotesque Semi Bold</vt:lpstr>
      <vt:lpstr>Arial</vt:lpstr>
      <vt:lpstr>HY헤드라인M</vt:lpstr>
      <vt:lpstr>Wingdings</vt:lpstr>
      <vt:lpstr>HY견고딕</vt:lpstr>
      <vt:lpstr>나눔고딕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taewon kim</cp:lastModifiedBy>
  <cp:revision>24</cp:revision>
  <dcterms:created xsi:type="dcterms:W3CDTF">2025-08-08T01:41:11Z</dcterms:created>
  <dcterms:modified xsi:type="dcterms:W3CDTF">2025-08-08T05:29:42Z</dcterms:modified>
</cp:coreProperties>
</file>